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sldIdLst>
    <p:sldId id="256" r:id="rId5"/>
    <p:sldId id="983" r:id="rId6"/>
    <p:sldId id="980" r:id="rId7"/>
    <p:sldId id="981" r:id="rId8"/>
    <p:sldId id="982" r:id="rId9"/>
    <p:sldId id="395" r:id="rId10"/>
    <p:sldId id="406" r:id="rId11"/>
    <p:sldId id="396" r:id="rId12"/>
    <p:sldId id="407" r:id="rId13"/>
    <p:sldId id="972" r:id="rId14"/>
    <p:sldId id="968" r:id="rId15"/>
    <p:sldId id="969" r:id="rId16"/>
    <p:sldId id="979" r:id="rId17"/>
    <p:sldId id="978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>
      <p:cViewPr varScale="1">
        <p:scale>
          <a:sx n="126" d="100"/>
          <a:sy n="126" d="100"/>
        </p:scale>
        <p:origin x="1152" y="1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0CEB4B-0D62-444C-A05C-70565453F06B}" type="datetimeFigureOut">
              <a:rPr lang="en-US" smtClean="0"/>
              <a:pPr/>
              <a:t>12/7/2022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59C4A7-EF62-4E76-99C8-FC7A8F37722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59C4A7-EF62-4E76-99C8-FC7A8F377225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3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Bounding box regression: transform each region proposal with learnable parameters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into a better bounding box</a:t>
                </a:r>
              </a:p>
              <a:p>
                <a:endParaRPr lang="en-SE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3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Bounding box regression: transform each region proposal with learnable parameters </a:t>
                </a:r>
                <a:r>
                  <a:rPr lang="en-US" b="0" i="0">
                    <a:latin typeface="Cambria Math" panose="02040503050406030204" pitchFamily="18" charset="0"/>
                  </a:rPr>
                  <a:t>(𝑡_𝑥,𝑡_𝑦,𝑡_ℎ,𝑡_𝑤)</a:t>
                </a:r>
                <a:r>
                  <a:rPr lang="en-US" dirty="0"/>
                  <a:t> into a better bounding box</a:t>
                </a:r>
              </a:p>
              <a:p>
                <a:endParaRPr lang="en-SE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FA21340-DBF0-4FAC-9DE2-FD6DB24B56C8}" type="slidenum">
              <a:rPr lang="en-US" altLang="zh-CN" smtClean="0"/>
              <a:pPr>
                <a:defRPr/>
              </a:pPr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5938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This means that prediction in the entire frame is made in a single forward pass, to predict various class probabilities and bounding boxes simultaneously. </a:t>
            </a:r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FA21340-DBF0-4FAC-9DE2-FD6DB24B56C8}" type="slidenum">
              <a:rPr lang="en-US" altLang="zh-CN" smtClean="0"/>
              <a:pPr>
                <a:defRPr/>
              </a:pPr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30932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938E7-FCD4-418C-87D0-DD707A52F1FF}" type="datetimeFigureOut">
              <a:rPr lang="en-US" smtClean="0"/>
              <a:pPr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80A60-093F-4BCA-AE36-E5BEF79E0B3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1422"/>
            <a:ext cx="8839200" cy="1143000"/>
          </a:xfrm>
        </p:spPr>
        <p:txBody>
          <a:bodyPr>
            <a:normAutofit/>
          </a:bodyPr>
          <a:lstStyle>
            <a:lvl1pPr>
              <a:defRPr sz="4000" baseline="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285860"/>
            <a:ext cx="8839200" cy="5207015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829CB529-40A6-4FD3-993F-E6538A12F49D}"/>
              </a:ext>
            </a:extLst>
          </p:cNvPr>
          <p:cNvSpPr txBox="1">
            <a:spLocks/>
          </p:cNvSpPr>
          <p:nvPr userDrawn="1"/>
        </p:nvSpPr>
        <p:spPr>
          <a:xfrm>
            <a:off x="70104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A80A60-093F-4BCA-AE36-E5BEF79E0B3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228600"/>
            <a:ext cx="8839200" cy="6477000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1938E7-FCD4-418C-87D0-DD707A52F1FF}" type="datetimeFigureOut">
              <a:rPr lang="en-US" smtClean="0"/>
              <a:pPr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A80A60-093F-4BCA-AE36-E5BEF79E0B3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8AA8-8612-2CD2-01C5-F09846A0B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B9A75-E51A-6E4A-485F-F5FE6894F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1C4C8C-B141-E26D-71E4-29838E95E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934200" y="6530035"/>
            <a:ext cx="21336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F57F456A-00AF-44E6-8D70-638C0D0130FF}" type="slidenum">
              <a:rPr lang="en-US" altLang="zh-CN" smtClean="0"/>
              <a:pPr>
                <a:defRPr/>
              </a:pPr>
              <a:t>10</a:t>
            </a:fld>
            <a:endParaRPr lang="en-US" altLang="zh-CN"/>
          </a:p>
        </p:txBody>
      </p:sp>
      <p:pic>
        <p:nvPicPr>
          <p:cNvPr id="5" name="Picture 4" descr="YOLO v1">
            <a:extLst>
              <a:ext uri="{FF2B5EF4-FFF2-40B4-BE49-F238E27FC236}">
                <a16:creationId xmlns:a16="http://schemas.microsoft.com/office/drawing/2014/main" id="{816AF8E3-3BDE-AB37-3804-75F16C23C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3288359"/>
            <a:ext cx="9144000" cy="3363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4927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0380E-8E07-CE08-922F-A0CDFE593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YOLO Architecture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71FB2-08D2-0D35-6CA2-203943CB4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C4BA07-479E-51C3-D63A-28EED7694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934200" y="6530035"/>
            <a:ext cx="21336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F57F456A-00AF-44E6-8D70-638C0D0130FF}" type="slidenum">
              <a:rPr lang="en-US" altLang="zh-CN" smtClean="0"/>
              <a:pPr>
                <a:defRPr/>
              </a:pPr>
              <a:t>11</a:t>
            </a:fld>
            <a:endParaRPr lang="en-US" altLang="zh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BDE7DA-EEA4-351B-B8FC-12DFC8AE2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219" y="1484784"/>
            <a:ext cx="8693561" cy="453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453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A33A9-4DC0-24AC-5BEE-6BC1283B1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YOLOv1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058D4-858E-E2EC-9569-0F0EB5E6E2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2664296"/>
          </a:xfrm>
        </p:spPr>
        <p:txBody>
          <a:bodyPr/>
          <a:lstStyle/>
          <a:p>
            <a:r>
              <a:rPr lang="en-US" sz="2000" dirty="0"/>
              <a:t>YOLO consists of 24 CONV layers followed by two FC layers. </a:t>
            </a:r>
          </a:p>
          <a:p>
            <a:r>
              <a:rPr lang="en-US" sz="2000" dirty="0"/>
              <a:t>It takes an input image of dimension 224x224 and resizes it to 448x448. The output is a 7x7x30 tensor containing predictions which the model makes on the input image</a:t>
            </a:r>
          </a:p>
          <a:p>
            <a:pPr lvl="1"/>
            <a:r>
              <a:rPr lang="en-US" sz="1600" dirty="0"/>
              <a:t>Much faster than two-stage algorithms, e. g., RCNN, Fast RCNN, masks RCNN.</a:t>
            </a:r>
            <a:endParaRPr lang="en-SE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C2410C-2E58-016B-C371-CCA07A26F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934200" y="6530035"/>
            <a:ext cx="21336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F57F456A-00AF-44E6-8D70-638C0D0130FF}" type="slidenum">
              <a:rPr lang="en-US" altLang="zh-CN" smtClean="0"/>
              <a:pPr>
                <a:defRPr/>
              </a:pPr>
              <a:t>12</a:t>
            </a:fld>
            <a:endParaRPr lang="en-US" altLang="zh-C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FEFA89-B9CB-2849-B9C1-670934CEF40A}"/>
              </a:ext>
            </a:extLst>
          </p:cNvPr>
          <p:cNvSpPr txBox="1"/>
          <p:nvPr/>
        </p:nvSpPr>
        <p:spPr>
          <a:xfrm>
            <a:off x="2699792" y="6583362"/>
            <a:ext cx="3888432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b="0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https://papers.readthedocs.io/en/latest/imagedetection/yolo/</a:t>
            </a:r>
            <a:endParaRPr lang="en-SE" sz="1050" dirty="0"/>
          </a:p>
        </p:txBody>
      </p:sp>
      <p:pic>
        <p:nvPicPr>
          <p:cNvPr id="7" name="Picture 2" descr="YOLO Architecture">
            <a:extLst>
              <a:ext uri="{FF2B5EF4-FFF2-40B4-BE49-F238E27FC236}">
                <a16:creationId xmlns:a16="http://schemas.microsoft.com/office/drawing/2014/main" id="{E0CB2378-037B-2B7F-0DD5-E985E46B5E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716" y="2912518"/>
            <a:ext cx="8052084" cy="3856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05253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5F7A3-0D72-DD4F-C4EF-815D9F620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USENIX Security '21 - SLAP: Improving Physical Adversarial Examples with Short-Lived Adversarial</a:t>
            </a:r>
            <a:endParaRPr lang="en-SE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3CC77-4535-A6EF-005D-96396E6EAC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https://www.youtube.com/watch?v=o4LrVm5LP2E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676895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FB814-DEFF-5048-A0B4-F663BDB55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Toeplitz Matrix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9D7E8-C14B-2C16-FF4F-54B75F2FB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472BCA-FB3B-3148-C72C-D8C3DD90D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934200" y="6530035"/>
            <a:ext cx="21336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F57F456A-00AF-44E6-8D70-638C0D0130FF}" type="slidenum">
              <a:rPr lang="en-US" altLang="zh-CN" smtClean="0"/>
              <a:pPr>
                <a:defRPr/>
              </a:pPr>
              <a:t>14</a:t>
            </a:fld>
            <a:endParaRPr lang="en-US" altLang="zh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9DD257-8E5A-7485-3851-0A3E37FAA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67" y="708819"/>
            <a:ext cx="3766542" cy="283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925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4E3BE-047B-A270-719C-4ACC6EEFA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6FAF4-83BE-6A15-1F75-1EB922A4CB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1DCB90-6BF9-9774-1FD8-F3A855FE7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02844"/>
            <a:ext cx="6516216" cy="32260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12BA4B-04ED-6480-DFE7-2699868AEA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251" y="3400343"/>
            <a:ext cx="6617423" cy="32260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2CCD6C1-E3FA-D0CE-E691-649E59C21D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1551" y="1715874"/>
            <a:ext cx="4399198" cy="244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807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DED45-97B5-B6C7-EC7B-EDD635121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63734-9F5B-3B25-DD1E-6995A38E74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3BFC7F-2A4A-1632-48D8-88D27EF75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3453942"/>
            <a:ext cx="6794630" cy="33675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2C7B51-4F98-7AC9-4EB4-478252F7D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411" y="26933"/>
            <a:ext cx="6702819" cy="340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757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EDD9E-3099-83CA-1828-DDCB1A3D5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2CB9C-939B-7AE9-30B8-223A31C4C1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6962A6-4937-207F-A1FB-ADAFE28F7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0"/>
            <a:ext cx="6660232" cy="33960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55D3E7A-87DD-44F6-8D36-6C535E6EA7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436" y="3396033"/>
            <a:ext cx="6452592" cy="332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564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78814-7420-53B6-A599-FC513018E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9ABB4-F0C5-0ECD-2525-7A9086339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AC2843-5E33-5BA6-2DF3-A2B1330F97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28" y="60508"/>
            <a:ext cx="4572000" cy="23792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1BABDA4-D09D-30BA-B9FA-4B0F5C80A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8210" y="71422"/>
            <a:ext cx="4594614" cy="24397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1E84347-714C-BE1C-EF5D-ABFA3BDA80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6" y="2450689"/>
            <a:ext cx="4788024" cy="25928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2608E4D-575F-9244-EAB7-CCFD20E534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28" y="5252365"/>
            <a:ext cx="4678268" cy="103168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786FBAB-6A08-59C7-09F2-B05DF80E7D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00952" y="2499049"/>
            <a:ext cx="4536172" cy="235398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D6578BF-5A5B-5F03-D278-F90A8715882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95936" y="4046755"/>
            <a:ext cx="5148064" cy="277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734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CDA29-28F8-4E6D-9FD6-32D77E874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Region Proposal Network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F2D9E2-8A6D-4A19-98BE-73835C1F59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166567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Perform binary prediction for each anchor box</a:t>
            </a:r>
          </a:p>
          <a:p>
            <a:r>
              <a:rPr lang="en-US" dirty="0"/>
              <a:t>The red anchor boxes are predicted false (contains no object) and discarded; the green anchor box is predicted true (contains an object) and survives</a:t>
            </a:r>
          </a:p>
          <a:p>
            <a:endParaRPr lang="en-US" dirty="0"/>
          </a:p>
          <a:p>
            <a:endParaRPr lang="en-S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919669-5519-4F24-8B28-B0527B1AC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934200" y="6530035"/>
            <a:ext cx="21336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F57F456A-00AF-44E6-8D70-638C0D0130FF}" type="slidenum">
              <a:rPr lang="en-US" altLang="zh-CN" smtClean="0"/>
              <a:pPr>
                <a:defRPr/>
              </a:pPr>
              <a:t>6</a:t>
            </a:fld>
            <a:endParaRPr lang="en-US" altLang="zh-C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7CA9C8-AF18-4F04-A27D-B3FC561D65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146" y="2812722"/>
            <a:ext cx="7833708" cy="3927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194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F322B-5F7C-4F9D-800B-B0982019F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Region Proposal Network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D23F9D-5D30-4A23-9468-791A8AFAA4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143000"/>
            <a:ext cx="8496944" cy="1791163"/>
          </a:xfrm>
        </p:spPr>
        <p:txBody>
          <a:bodyPr>
            <a:normAutofit/>
          </a:bodyPr>
          <a:lstStyle/>
          <a:p>
            <a:r>
              <a:rPr lang="en-US" sz="2800" dirty="0" err="1"/>
              <a:t>Bbox</a:t>
            </a:r>
            <a:r>
              <a:rPr lang="en-US" sz="2800" dirty="0"/>
              <a:t> regression: transform each positive anchor box (</a:t>
            </a:r>
            <a:r>
              <a:rPr lang="en-US" sz="2800" dirty="0">
                <a:solidFill>
                  <a:srgbClr val="00B050"/>
                </a:solidFill>
              </a:rPr>
              <a:t>green</a:t>
            </a:r>
            <a:r>
              <a:rPr lang="en-US" sz="2800" dirty="0"/>
              <a:t>), into a better-fitting (higher </a:t>
            </a:r>
            <a:r>
              <a:rPr lang="en-US" sz="2800" dirty="0" err="1"/>
              <a:t>IoU</a:t>
            </a:r>
            <a:r>
              <a:rPr lang="en-US" sz="2800" dirty="0"/>
              <a:t> with the Ground-Truth </a:t>
            </a:r>
            <a:r>
              <a:rPr lang="en-US" sz="2800" dirty="0" err="1"/>
              <a:t>Bbox</a:t>
            </a:r>
            <a:r>
              <a:rPr lang="en-US" sz="2800" dirty="0"/>
              <a:t>) object box (</a:t>
            </a:r>
            <a:r>
              <a:rPr lang="en-US" sz="2800" dirty="0">
                <a:solidFill>
                  <a:srgbClr val="FFC000"/>
                </a:solidFill>
              </a:rPr>
              <a:t>yellow</a:t>
            </a:r>
            <a:r>
              <a:rPr lang="en-US" sz="28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8C98A5-438C-49F8-8F06-38990449C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934200" y="6530035"/>
            <a:ext cx="21336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F57F456A-00AF-44E6-8D70-638C0D0130FF}" type="slidenum">
              <a:rPr lang="en-US" altLang="zh-CN" smtClean="0"/>
              <a:pPr>
                <a:defRPr/>
              </a:pPr>
              <a:t>7</a:t>
            </a:fld>
            <a:endParaRPr lang="en-US" altLang="zh-C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0B93A2B-D7DE-4FC8-A6D0-B7E09DFB40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189" y="2934163"/>
            <a:ext cx="7587621" cy="3666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192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202DC-BB57-4ED7-BDA2-707E91BB9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Region Proposal Network</a:t>
            </a:r>
            <a:endParaRPr lang="en-S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3E4807-3548-453D-AB04-EC4E17B5800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198" y="1142998"/>
                <a:ext cx="8363273" cy="2093130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en-US" dirty="0"/>
                  <a:t>Place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 anchor boxes centered at each position in the feature map, each with different sizes and aspect ratios 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=4</m:t>
                    </m:r>
                  </m:oMath>
                </a14:m>
                <a:r>
                  <a:rPr lang="en-US" dirty="0"/>
                  <a:t> in left fig)</a:t>
                </a:r>
              </a:p>
              <a:p>
                <a:pPr lvl="1"/>
                <a:r>
                  <a:rPr lang="en-US" dirty="0"/>
                  <a:t>This allows better-fitting anchor boxes (left fig), which helps ease the downstream </a:t>
                </a:r>
                <a:r>
                  <a:rPr lang="en-US" dirty="0" err="1"/>
                  <a:t>Bbox</a:t>
                </a:r>
                <a:r>
                  <a:rPr lang="en-US" dirty="0"/>
                  <a:t> regression task, and detection of multiple objects centered at the same position (right fig)</a:t>
                </a:r>
                <a:endParaRPr lang="en-S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3E4807-3548-453D-AB04-EC4E17B5800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198" y="1142998"/>
                <a:ext cx="8363273" cy="2093130"/>
              </a:xfrm>
              <a:blipFill>
                <a:blip r:embed="rId2"/>
                <a:stretch>
                  <a:fillRect l="-1239" t="-5814" r="-1093" b="-3779"/>
                </a:stretch>
              </a:blipFill>
            </p:spPr>
            <p:txBody>
              <a:bodyPr/>
              <a:lstStyle/>
              <a:p>
                <a:r>
                  <a:rPr lang="en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4F41B4-28E0-4F0F-9EB9-4E4AD9800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934200" y="6530035"/>
            <a:ext cx="21336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F57F456A-00AF-44E6-8D70-638C0D0130FF}" type="slidenum">
              <a:rPr lang="en-US" altLang="zh-CN" smtClean="0"/>
              <a:pPr>
                <a:defRPr/>
              </a:pPr>
              <a:t>8</a:t>
            </a:fld>
            <a:endParaRPr lang="en-US" altLang="zh-C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693F36-6DBD-4D85-B77D-AF48BDF61C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97" y="3268189"/>
            <a:ext cx="5714544" cy="2825108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CAF7F10-46B5-432D-A82B-82377E41F572}"/>
              </a:ext>
            </a:extLst>
          </p:cNvPr>
          <p:cNvGrpSpPr/>
          <p:nvPr/>
        </p:nvGrpSpPr>
        <p:grpSpPr>
          <a:xfrm>
            <a:off x="5888477" y="3062830"/>
            <a:ext cx="3205793" cy="3191997"/>
            <a:chOff x="1122218" y="0"/>
            <a:chExt cx="6922695" cy="687432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4BBCBC0-8168-4615-99EF-6B5556D344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5313" t="-240" r="17417" b="1"/>
            <a:stretch/>
          </p:blipFill>
          <p:spPr>
            <a:xfrm>
              <a:off x="1122218" y="0"/>
              <a:ext cx="6922695" cy="687432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D81C4BD-CC2D-4197-BAAA-6D06884DEF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8781" y="3680844"/>
              <a:ext cx="5198440" cy="252145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31E7A42-7BAC-4688-9502-31DA901F9B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85533" y="3486892"/>
              <a:ext cx="1266151" cy="3387436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F59A033-CA0E-4E8E-9A76-8F4D184BAFB5}"/>
              </a:ext>
            </a:extLst>
          </p:cNvPr>
          <p:cNvGrpSpPr/>
          <p:nvPr/>
        </p:nvGrpSpPr>
        <p:grpSpPr>
          <a:xfrm>
            <a:off x="6271144" y="4681919"/>
            <a:ext cx="2407317" cy="1569856"/>
            <a:chOff x="1351075" y="2795425"/>
            <a:chExt cx="2407317" cy="156985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183ED7F-0A22-4959-9B92-BC0EBE574544}"/>
                </a:ext>
              </a:extLst>
            </p:cNvPr>
            <p:cNvSpPr/>
            <p:nvPr/>
          </p:nvSpPr>
          <p:spPr>
            <a:xfrm>
              <a:off x="2128213" y="2795425"/>
              <a:ext cx="853042" cy="1569856"/>
            </a:xfrm>
            <a:prstGeom prst="rect">
              <a:avLst/>
            </a:prstGeom>
            <a:noFill/>
            <a:ln w="38100">
              <a:solidFill>
                <a:srgbClr val="6E31A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E2DF762-6E93-46CC-B57A-342DEF878884}"/>
                </a:ext>
              </a:extLst>
            </p:cNvPr>
            <p:cNvSpPr/>
            <p:nvPr/>
          </p:nvSpPr>
          <p:spPr>
            <a:xfrm>
              <a:off x="1351075" y="3269464"/>
              <a:ext cx="2407317" cy="757913"/>
            </a:xfrm>
            <a:prstGeom prst="rect">
              <a:avLst/>
            </a:prstGeom>
            <a:noFill/>
            <a:ln w="38100">
              <a:solidFill>
                <a:srgbClr val="6E31A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391A276-04B0-4A2D-9177-3BCDA8765A2B}"/>
                </a:ext>
              </a:extLst>
            </p:cNvPr>
            <p:cNvSpPr/>
            <p:nvPr/>
          </p:nvSpPr>
          <p:spPr>
            <a:xfrm>
              <a:off x="2528257" y="3577879"/>
              <a:ext cx="86094" cy="7165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4033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FC627-C16E-4B33-A139-D17470C18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6556CE-F478-4358-BF70-3AE5B3784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934200" y="6530035"/>
            <a:ext cx="21336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F57F456A-00AF-44E6-8D70-638C0D0130FF}" type="slidenum">
              <a:rPr lang="en-US" altLang="zh-CN" smtClean="0"/>
              <a:pPr>
                <a:defRPr/>
              </a:pPr>
              <a:t>9</a:t>
            </a:fld>
            <a:endParaRPr lang="en-US" altLang="zh-C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3ECE59C-33A7-4D2A-96BD-9BB4490ECA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196" y="200398"/>
            <a:ext cx="6263607" cy="32305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679767F-5F9C-4505-9C83-982DC9458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0195" y="3501008"/>
            <a:ext cx="6263608" cy="319309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9D60EDD-C539-4D88-8078-C9D782CCB9E1}"/>
              </a:ext>
            </a:extLst>
          </p:cNvPr>
          <p:cNvSpPr/>
          <p:nvPr/>
        </p:nvSpPr>
        <p:spPr bwMode="auto">
          <a:xfrm>
            <a:off x="6895323" y="4008106"/>
            <a:ext cx="360040" cy="1596188"/>
          </a:xfrm>
          <a:prstGeom prst="rect">
            <a:avLst/>
          </a:prstGeom>
          <a:noFill/>
          <a:ln w="127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SE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0FFD9C3-1EC6-4E3F-8FC7-B3767CA3CA20}"/>
              </a:ext>
            </a:extLst>
          </p:cNvPr>
          <p:cNvSpPr/>
          <p:nvPr/>
        </p:nvSpPr>
        <p:spPr bwMode="auto">
          <a:xfrm>
            <a:off x="6875040" y="804955"/>
            <a:ext cx="360040" cy="1596188"/>
          </a:xfrm>
          <a:prstGeom prst="rect">
            <a:avLst/>
          </a:prstGeom>
          <a:noFill/>
          <a:ln w="127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S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4135087"/>
      </p:ext>
    </p:extLst>
  </p:cSld>
  <p:clrMapOvr>
    <a:masterClrMapping/>
  </p:clrMapOvr>
</p:sld>
</file>

<file path=ppt/theme/theme1.xml><?xml version="1.0" encoding="utf-8"?>
<a:theme xmlns:a="http://schemas.openxmlformats.org/drawingml/2006/main" name="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Tight.potx" id="{E215AB4C-870D-4152-9E0D-88668304A8D7}" vid="{16664B00-B89B-42B5-9AB5-FBB8FBBFCE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4C9F4636FD8CF4DBA576E51CE9A9557" ma:contentTypeVersion="2" ma:contentTypeDescription="Create a new document." ma:contentTypeScope="" ma:versionID="f81b2d1ebf067b2fadb277216ce19594">
  <xsd:schema xmlns:xsd="http://www.w3.org/2001/XMLSchema" xmlns:xs="http://www.w3.org/2001/XMLSchema" xmlns:p="http://schemas.microsoft.com/office/2006/metadata/properties" xmlns:ns3="221e1496-d443-4306-ad63-a100e0046a13" targetNamespace="http://schemas.microsoft.com/office/2006/metadata/properties" ma:root="true" ma:fieldsID="090bdcfad224ed1fbc2c710fa119c475" ns3:_="">
    <xsd:import namespace="221e1496-d443-4306-ad63-a100e0046a1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1e1496-d443-4306-ad63-a100e0046a1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57B2AAA-3E84-49CC-BE6D-CB4399E554E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9A97BC6-6203-4F30-B7CB-9CE25787E77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21e1496-d443-4306-ad63-a100e0046a1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B8D1CD2-3289-4F40-8C3A-CFDE35750563}">
  <ds:schemaRefs>
    <ds:schemaRef ds:uri="221e1496-d443-4306-ad63-a100e0046a13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TemplateTight</Template>
  <TotalTime>75</TotalTime>
  <Words>301</Words>
  <Application>Microsoft Office PowerPoint</Application>
  <PresentationFormat>On-screen Show (4:3)</PresentationFormat>
  <Paragraphs>30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Cambria Math</vt:lpstr>
      <vt:lpstr>Lato</vt:lpstr>
      <vt:lpstr>_Template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Region Proposal Network</vt:lpstr>
      <vt:lpstr>Region Proposal Network</vt:lpstr>
      <vt:lpstr>Region Proposal Network</vt:lpstr>
      <vt:lpstr>PowerPoint Presentation</vt:lpstr>
      <vt:lpstr>PowerPoint Presentation</vt:lpstr>
      <vt:lpstr>YOLO Architecture</vt:lpstr>
      <vt:lpstr>YOLOv1</vt:lpstr>
      <vt:lpstr>USENIX Security '21 - SLAP: Improving Physical Adversarial Examples with Short-Lived Adversarial</vt:lpstr>
      <vt:lpstr>Toeplitz Matrix</vt:lpstr>
    </vt:vector>
  </TitlesOfParts>
  <Company>HP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 Zonghua</dc:creator>
  <cp:lastModifiedBy>Zonghua Gu</cp:lastModifiedBy>
  <cp:revision>9</cp:revision>
  <dcterms:created xsi:type="dcterms:W3CDTF">2020-06-02T02:14:44Z</dcterms:created>
  <dcterms:modified xsi:type="dcterms:W3CDTF">2022-12-07T12:48:02Z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0x01010004C9F4636FD8CF4DBA576E51CE9A9557</vt:lpwstr>
  </property>
</Properties>
</file>

<file path=docProps/thumbnail.jpeg>
</file>